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92" r:id="rId3"/>
    <p:sldId id="257" r:id="rId4"/>
    <p:sldId id="289" r:id="rId5"/>
    <p:sldId id="281" r:id="rId6"/>
    <p:sldId id="282" r:id="rId7"/>
    <p:sldId id="277" r:id="rId8"/>
    <p:sldId id="259" r:id="rId9"/>
    <p:sldId id="260" r:id="rId10"/>
    <p:sldId id="261" r:id="rId11"/>
    <p:sldId id="290" r:id="rId12"/>
    <p:sldId id="262" r:id="rId13"/>
    <p:sldId id="284" r:id="rId14"/>
    <p:sldId id="283" r:id="rId15"/>
    <p:sldId id="294" r:id="rId16"/>
    <p:sldId id="263" r:id="rId17"/>
    <p:sldId id="265" r:id="rId18"/>
    <p:sldId id="285" r:id="rId19"/>
    <p:sldId id="287" r:id="rId20"/>
    <p:sldId id="291" r:id="rId21"/>
    <p:sldId id="279" r:id="rId22"/>
    <p:sldId id="272" r:id="rId23"/>
    <p:sldId id="288" r:id="rId24"/>
    <p:sldId id="276" r:id="rId25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27"/>
    </p:embeddedFont>
    <p:embeddedFont>
      <p:font typeface="Oswald" pitchFamily="2" charset="7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F0A65-4799-9143-82C8-06F15F25E2C1}" v="23" dt="2021-10-24T11:51:30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63"/>
    <p:restoredTop sz="92287"/>
  </p:normalViewPr>
  <p:slideViewPr>
    <p:cSldViewPr snapToGrid="0">
      <p:cViewPr varScale="1">
        <p:scale>
          <a:sx n="118" d="100"/>
          <a:sy n="118" d="100"/>
        </p:scale>
        <p:origin x="2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nvenido Jr Hiyas" userId="083ac1bd-e8e2-4d5d-b01d-fd55252d2a3a" providerId="ADAL" clId="{F60F0A65-4799-9143-82C8-06F15F25E2C1}"/>
    <pc:docChg chg="custSel delSld modSld">
      <pc:chgData name="Bienvenido Jr Hiyas" userId="083ac1bd-e8e2-4d5d-b01d-fd55252d2a3a" providerId="ADAL" clId="{F60F0A65-4799-9143-82C8-06F15F25E2C1}" dt="2021-10-24T11:51:35.499" v="174" actId="1076"/>
      <pc:docMkLst>
        <pc:docMk/>
      </pc:docMkLst>
      <pc:sldChg chg="addSp delSp modSp mod">
        <pc:chgData name="Bienvenido Jr Hiyas" userId="083ac1bd-e8e2-4d5d-b01d-fd55252d2a3a" providerId="ADAL" clId="{F60F0A65-4799-9143-82C8-06F15F25E2C1}" dt="2021-10-24T11:34:03.069" v="17" actId="14100"/>
        <pc:sldMkLst>
          <pc:docMk/>
          <pc:sldMk cId="0" sldId="257"/>
        </pc:sldMkLst>
        <pc:picChg chg="del">
          <ac:chgData name="Bienvenido Jr Hiyas" userId="083ac1bd-e8e2-4d5d-b01d-fd55252d2a3a" providerId="ADAL" clId="{F60F0A65-4799-9143-82C8-06F15F25E2C1}" dt="2021-10-24T11:31:29.572" v="7" actId="478"/>
          <ac:picMkLst>
            <pc:docMk/>
            <pc:sldMk cId="0" sldId="257"/>
            <ac:picMk id="2" creationId="{67242365-BFCC-F048-A2B5-CC95FF0B9646}"/>
          </ac:picMkLst>
        </pc:picChg>
        <pc:picChg chg="mod">
          <ac:chgData name="Bienvenido Jr Hiyas" userId="083ac1bd-e8e2-4d5d-b01d-fd55252d2a3a" providerId="ADAL" clId="{F60F0A65-4799-9143-82C8-06F15F25E2C1}" dt="2021-10-24T11:34:03.069" v="17" actId="14100"/>
          <ac:picMkLst>
            <pc:docMk/>
            <pc:sldMk cId="0" sldId="257"/>
            <ac:picMk id="3" creationId="{A114E5C1-E7FC-8941-B69E-400B24B1BF59}"/>
          </ac:picMkLst>
        </pc:picChg>
        <pc:picChg chg="add mod">
          <ac:chgData name="Bienvenido Jr Hiyas" userId="083ac1bd-e8e2-4d5d-b01d-fd55252d2a3a" providerId="ADAL" clId="{F60F0A65-4799-9143-82C8-06F15F25E2C1}" dt="2021-10-24T11:32:09.380" v="11" actId="962"/>
          <ac:picMkLst>
            <pc:docMk/>
            <pc:sldMk cId="0" sldId="257"/>
            <ac:picMk id="5" creationId="{5FDD577E-D2AE-DD48-B507-780A3EA5328A}"/>
          </ac:picMkLst>
        </pc:picChg>
        <pc:picChg chg="add mod">
          <ac:chgData name="Bienvenido Jr Hiyas" userId="083ac1bd-e8e2-4d5d-b01d-fd55252d2a3a" providerId="ADAL" clId="{F60F0A65-4799-9143-82C8-06F15F25E2C1}" dt="2021-10-24T11:33:24.748" v="16" actId="962"/>
          <ac:picMkLst>
            <pc:docMk/>
            <pc:sldMk cId="0" sldId="257"/>
            <ac:picMk id="7" creationId="{6AB1B131-21F8-F24E-9D00-D8601778AC0B}"/>
          </ac:picMkLst>
        </pc:picChg>
        <pc:picChg chg="del">
          <ac:chgData name="Bienvenido Jr Hiyas" userId="083ac1bd-e8e2-4d5d-b01d-fd55252d2a3a" providerId="ADAL" clId="{F60F0A65-4799-9143-82C8-06F15F25E2C1}" dt="2021-10-24T11:33:10.287" v="12" actId="478"/>
          <ac:picMkLst>
            <pc:docMk/>
            <pc:sldMk cId="0" sldId="257"/>
            <ac:picMk id="67" creationId="{00000000-0000-0000-0000-000000000000}"/>
          </ac:picMkLst>
        </pc:picChg>
      </pc:sldChg>
      <pc:sldChg chg="del">
        <pc:chgData name="Bienvenido Jr Hiyas" userId="083ac1bd-e8e2-4d5d-b01d-fd55252d2a3a" providerId="ADAL" clId="{F60F0A65-4799-9143-82C8-06F15F25E2C1}" dt="2021-10-24T11:26:58.540" v="6" actId="2696"/>
        <pc:sldMkLst>
          <pc:docMk/>
          <pc:sldMk cId="821132722" sldId="267"/>
        </pc:sldMkLst>
      </pc:sldChg>
      <pc:sldChg chg="modSp">
        <pc:chgData name="Bienvenido Jr Hiyas" userId="083ac1bd-e8e2-4d5d-b01d-fd55252d2a3a" providerId="ADAL" clId="{F60F0A65-4799-9143-82C8-06F15F25E2C1}" dt="2021-10-24T09:42:55.930" v="0" actId="18331"/>
        <pc:sldMkLst>
          <pc:docMk/>
          <pc:sldMk cId="1876002843" sldId="282"/>
        </pc:sldMkLst>
        <pc:picChg chg="mod">
          <ac:chgData name="Bienvenido Jr Hiyas" userId="083ac1bd-e8e2-4d5d-b01d-fd55252d2a3a" providerId="ADAL" clId="{F60F0A65-4799-9143-82C8-06F15F25E2C1}" dt="2021-10-24T09:42:55.930" v="0" actId="18331"/>
          <ac:picMkLst>
            <pc:docMk/>
            <pc:sldMk cId="1876002843" sldId="282"/>
            <ac:picMk id="4" creationId="{60D16140-C299-4C43-8A9C-E85B3AA07982}"/>
          </ac:picMkLst>
        </pc:picChg>
      </pc:sldChg>
      <pc:sldChg chg="addSp delSp modSp mod">
        <pc:chgData name="Bienvenido Jr Hiyas" userId="083ac1bd-e8e2-4d5d-b01d-fd55252d2a3a" providerId="ADAL" clId="{F60F0A65-4799-9143-82C8-06F15F25E2C1}" dt="2021-10-24T11:35:13.397" v="22" actId="962"/>
        <pc:sldMkLst>
          <pc:docMk/>
          <pc:sldMk cId="172267305" sldId="287"/>
        </pc:sldMkLst>
        <pc:picChg chg="add mod">
          <ac:chgData name="Bienvenido Jr Hiyas" userId="083ac1bd-e8e2-4d5d-b01d-fd55252d2a3a" providerId="ADAL" clId="{F60F0A65-4799-9143-82C8-06F15F25E2C1}" dt="2021-10-24T11:35:13.397" v="22" actId="962"/>
          <ac:picMkLst>
            <pc:docMk/>
            <pc:sldMk cId="172267305" sldId="287"/>
            <ac:picMk id="3" creationId="{13D47614-E548-2D44-B610-17E12722E27E}"/>
          </ac:picMkLst>
        </pc:picChg>
        <pc:picChg chg="del">
          <ac:chgData name="Bienvenido Jr Hiyas" userId="083ac1bd-e8e2-4d5d-b01d-fd55252d2a3a" providerId="ADAL" clId="{F60F0A65-4799-9143-82C8-06F15F25E2C1}" dt="2021-10-24T11:35:02.584" v="18" actId="478"/>
          <ac:picMkLst>
            <pc:docMk/>
            <pc:sldMk cId="172267305" sldId="287"/>
            <ac:picMk id="9" creationId="{6D532F4D-8B44-CD40-A58C-05D973365F7C}"/>
          </ac:picMkLst>
        </pc:picChg>
      </pc:sldChg>
      <pc:sldChg chg="addSp delSp modSp mod delAnim">
        <pc:chgData name="Bienvenido Jr Hiyas" userId="083ac1bd-e8e2-4d5d-b01d-fd55252d2a3a" providerId="ADAL" clId="{F60F0A65-4799-9143-82C8-06F15F25E2C1}" dt="2021-10-24T11:49:32.546" v="144" actId="20577"/>
        <pc:sldMkLst>
          <pc:docMk/>
          <pc:sldMk cId="547292691" sldId="290"/>
        </pc:sldMkLst>
        <pc:spChg chg="add mod">
          <ac:chgData name="Bienvenido Jr Hiyas" userId="083ac1bd-e8e2-4d5d-b01d-fd55252d2a3a" providerId="ADAL" clId="{F60F0A65-4799-9143-82C8-06F15F25E2C1}" dt="2021-10-24T11:49:32.546" v="144" actId="20577"/>
          <ac:spMkLst>
            <pc:docMk/>
            <pc:sldMk cId="547292691" sldId="290"/>
            <ac:spMk id="7" creationId="{8C2C63C0-03C5-A54A-B43D-0B648B17A173}"/>
          </ac:spMkLst>
        </pc:spChg>
        <pc:picChg chg="add mod">
          <ac:chgData name="Bienvenido Jr Hiyas" userId="083ac1bd-e8e2-4d5d-b01d-fd55252d2a3a" providerId="ADAL" clId="{F60F0A65-4799-9143-82C8-06F15F25E2C1}" dt="2021-10-24T11:42:34.322" v="32" actId="1076"/>
          <ac:picMkLst>
            <pc:docMk/>
            <pc:sldMk cId="547292691" sldId="290"/>
            <ac:picMk id="2" creationId="{8F0E438F-6315-0444-9B20-B8401E132907}"/>
          </ac:picMkLst>
        </pc:picChg>
        <pc:picChg chg="del">
          <ac:chgData name="Bienvenido Jr Hiyas" userId="083ac1bd-e8e2-4d5d-b01d-fd55252d2a3a" providerId="ADAL" clId="{F60F0A65-4799-9143-82C8-06F15F25E2C1}" dt="2021-10-24T11:41:38.910" v="27" actId="478"/>
          <ac:picMkLst>
            <pc:docMk/>
            <pc:sldMk cId="547292691" sldId="290"/>
            <ac:picMk id="6" creationId="{5EBCDDE8-9324-7C44-A473-F7E0FCCCFB27}"/>
          </ac:picMkLst>
        </pc:picChg>
      </pc:sldChg>
      <pc:sldChg chg="addSp delSp modSp mod delAnim">
        <pc:chgData name="Bienvenido Jr Hiyas" userId="083ac1bd-e8e2-4d5d-b01d-fd55252d2a3a" providerId="ADAL" clId="{F60F0A65-4799-9143-82C8-06F15F25E2C1}" dt="2021-10-24T11:51:35.499" v="174" actId="1076"/>
        <pc:sldMkLst>
          <pc:docMk/>
          <pc:sldMk cId="3238474203" sldId="291"/>
        </pc:sldMkLst>
        <pc:spChg chg="add mod">
          <ac:chgData name="Bienvenido Jr Hiyas" userId="083ac1bd-e8e2-4d5d-b01d-fd55252d2a3a" providerId="ADAL" clId="{F60F0A65-4799-9143-82C8-06F15F25E2C1}" dt="2021-10-24T11:51:35.499" v="174" actId="1076"/>
          <ac:spMkLst>
            <pc:docMk/>
            <pc:sldMk cId="3238474203" sldId="291"/>
            <ac:spMk id="5" creationId="{CBA3FC52-417E-B143-A028-47E2E605ED49}"/>
          </ac:spMkLst>
        </pc:spChg>
        <pc:spChg chg="mod">
          <ac:chgData name="Bienvenido Jr Hiyas" userId="083ac1bd-e8e2-4d5d-b01d-fd55252d2a3a" providerId="ADAL" clId="{F60F0A65-4799-9143-82C8-06F15F25E2C1}" dt="2021-10-24T11:44:05.848" v="115"/>
          <ac:spMkLst>
            <pc:docMk/>
            <pc:sldMk cId="3238474203" sldId="291"/>
            <ac:spMk id="8" creationId="{C871340E-91F5-4448-BAA8-B892F12918B3}"/>
          </ac:spMkLst>
        </pc:spChg>
        <pc:picChg chg="add mod">
          <ac:chgData name="Bienvenido Jr Hiyas" userId="083ac1bd-e8e2-4d5d-b01d-fd55252d2a3a" providerId="ADAL" clId="{F60F0A65-4799-9143-82C8-06F15F25E2C1}" dt="2021-10-24T11:44:18.783" v="116" actId="1076"/>
          <ac:picMkLst>
            <pc:docMk/>
            <pc:sldMk cId="3238474203" sldId="291"/>
            <ac:picMk id="2" creationId="{63F364F8-186C-DC49-BDE5-31DB72F4D863}"/>
          </ac:picMkLst>
        </pc:picChg>
        <pc:picChg chg="del">
          <ac:chgData name="Bienvenido Jr Hiyas" userId="083ac1bd-e8e2-4d5d-b01d-fd55252d2a3a" providerId="ADAL" clId="{F60F0A65-4799-9143-82C8-06F15F25E2C1}" dt="2021-10-24T11:40:23" v="23" actId="478"/>
          <ac:picMkLst>
            <pc:docMk/>
            <pc:sldMk cId="3238474203" sldId="291"/>
            <ac:picMk id="9" creationId="{596E0411-F29A-904E-8CE5-869B0C2A8A7F}"/>
          </ac:picMkLst>
        </pc:picChg>
      </pc:sldChg>
      <pc:sldChg chg="del">
        <pc:chgData name="Bienvenido Jr Hiyas" userId="083ac1bd-e8e2-4d5d-b01d-fd55252d2a3a" providerId="ADAL" clId="{F60F0A65-4799-9143-82C8-06F15F25E2C1}" dt="2021-10-24T11:26:47.484" v="1" actId="2696"/>
        <pc:sldMkLst>
          <pc:docMk/>
          <pc:sldMk cId="613362826" sldId="295"/>
        </pc:sldMkLst>
      </pc:sldChg>
      <pc:sldChg chg="del">
        <pc:chgData name="Bienvenido Jr Hiyas" userId="083ac1bd-e8e2-4d5d-b01d-fd55252d2a3a" providerId="ADAL" clId="{F60F0A65-4799-9143-82C8-06F15F25E2C1}" dt="2021-10-24T11:26:51.174" v="3" actId="2696"/>
        <pc:sldMkLst>
          <pc:docMk/>
          <pc:sldMk cId="1333116669" sldId="296"/>
        </pc:sldMkLst>
      </pc:sldChg>
      <pc:sldChg chg="del">
        <pc:chgData name="Bienvenido Jr Hiyas" userId="083ac1bd-e8e2-4d5d-b01d-fd55252d2a3a" providerId="ADAL" clId="{F60F0A65-4799-9143-82C8-06F15F25E2C1}" dt="2021-10-24T11:26:54.616" v="5" actId="2696"/>
        <pc:sldMkLst>
          <pc:docMk/>
          <pc:sldMk cId="1041046630" sldId="297"/>
        </pc:sldMkLst>
      </pc:sldChg>
      <pc:sldChg chg="del">
        <pc:chgData name="Bienvenido Jr Hiyas" userId="083ac1bd-e8e2-4d5d-b01d-fd55252d2a3a" providerId="ADAL" clId="{F60F0A65-4799-9143-82C8-06F15F25E2C1}" dt="2021-10-24T11:26:49.449" v="2" actId="2696"/>
        <pc:sldMkLst>
          <pc:docMk/>
          <pc:sldMk cId="2665630677" sldId="298"/>
        </pc:sldMkLst>
      </pc:sldChg>
      <pc:sldChg chg="del">
        <pc:chgData name="Bienvenido Jr Hiyas" userId="083ac1bd-e8e2-4d5d-b01d-fd55252d2a3a" providerId="ADAL" clId="{F60F0A65-4799-9143-82C8-06F15F25E2C1}" dt="2021-10-24T11:26:52.903" v="4" actId="2696"/>
        <pc:sldMkLst>
          <pc:docMk/>
          <pc:sldMk cId="3358234779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ational_Commission_on_Illuminati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39395827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39395827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AU" dirty="0" err="1"/>
              <a:t>lenAB</a:t>
            </a:r>
            <a:r>
              <a:rPr lang="en-AU" dirty="0"/>
              <a:t> = </a:t>
            </a:r>
            <a:r>
              <a:rPr lang="en-A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sqrt</a:t>
            </a:r>
            <a:r>
              <a:rPr lang="en-AU" dirty="0"/>
              <a:t>(</a:t>
            </a:r>
            <a:r>
              <a:rPr lang="en-A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pow</a:t>
            </a:r>
            <a:r>
              <a:rPr lang="en-AU" dirty="0"/>
              <a:t>(</a:t>
            </a:r>
            <a:r>
              <a:rPr lang="en-AU" dirty="0" err="1"/>
              <a:t>A.x</a:t>
            </a:r>
            <a:r>
              <a:rPr lang="en-AU" dirty="0"/>
              <a:t> - </a:t>
            </a:r>
            <a:r>
              <a:rPr lang="en-AU" dirty="0" err="1"/>
              <a:t>B.x</a:t>
            </a:r>
            <a:r>
              <a:rPr lang="en-AU" dirty="0"/>
              <a:t>, </a:t>
            </a:r>
            <a:r>
              <a:rPr lang="en-A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2.0</a:t>
            </a:r>
            <a:r>
              <a:rPr lang="en-AU" dirty="0"/>
              <a:t>) + </a:t>
            </a:r>
            <a:r>
              <a:rPr lang="en-A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pow</a:t>
            </a:r>
            <a:r>
              <a:rPr lang="en-AU" dirty="0"/>
              <a:t>(</a:t>
            </a:r>
            <a:r>
              <a:rPr lang="en-AU" dirty="0" err="1"/>
              <a:t>A.y</a:t>
            </a:r>
            <a:r>
              <a:rPr lang="en-AU" dirty="0"/>
              <a:t> - </a:t>
            </a:r>
            <a:r>
              <a:rPr lang="en-AU" dirty="0" err="1"/>
              <a:t>B.y</a:t>
            </a:r>
            <a:r>
              <a:rPr lang="en-AU" dirty="0"/>
              <a:t>, </a:t>
            </a:r>
            <a:r>
              <a:rPr lang="en-A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2.0</a:t>
            </a:r>
            <a:r>
              <a:rPr lang="en-AU" dirty="0"/>
              <a:t>));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AU" dirty="0" err="1"/>
              <a:t>C.x</a:t>
            </a:r>
            <a:r>
              <a:rPr lang="en-AU" dirty="0"/>
              <a:t> = </a:t>
            </a:r>
            <a:r>
              <a:rPr lang="en-AU" dirty="0" err="1"/>
              <a:t>B.x</a:t>
            </a:r>
            <a:r>
              <a:rPr lang="en-AU" dirty="0"/>
              <a:t> + (</a:t>
            </a:r>
            <a:r>
              <a:rPr lang="en-AU" dirty="0" err="1"/>
              <a:t>B.x</a:t>
            </a:r>
            <a:r>
              <a:rPr lang="en-AU" dirty="0"/>
              <a:t> - </a:t>
            </a:r>
            <a:r>
              <a:rPr lang="en-AU" dirty="0" err="1"/>
              <a:t>A.x</a:t>
            </a:r>
            <a:r>
              <a:rPr lang="en-AU" dirty="0"/>
              <a:t>) / </a:t>
            </a:r>
            <a:r>
              <a:rPr lang="en-AU" dirty="0" err="1"/>
              <a:t>lenAB</a:t>
            </a:r>
            <a:r>
              <a:rPr lang="en-AU" dirty="0"/>
              <a:t> * (length – </a:t>
            </a:r>
            <a:r>
              <a:rPr lang="en-AU" dirty="0" err="1"/>
              <a:t>lenAB</a:t>
            </a:r>
            <a:r>
              <a:rPr lang="en-AU" dirty="0"/>
              <a:t>);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AU" dirty="0" err="1"/>
              <a:t>C.y</a:t>
            </a:r>
            <a:r>
              <a:rPr lang="en-AU" dirty="0"/>
              <a:t> = </a:t>
            </a:r>
            <a:r>
              <a:rPr lang="en-AU" dirty="0" err="1"/>
              <a:t>B.y</a:t>
            </a:r>
            <a:r>
              <a:rPr lang="en-AU" dirty="0"/>
              <a:t> + (</a:t>
            </a:r>
            <a:r>
              <a:rPr lang="en-AU" dirty="0" err="1"/>
              <a:t>B.y</a:t>
            </a:r>
            <a:r>
              <a:rPr lang="en-AU" dirty="0"/>
              <a:t> - </a:t>
            </a:r>
            <a:r>
              <a:rPr lang="en-AU" dirty="0" err="1"/>
              <a:t>A.y</a:t>
            </a:r>
            <a:r>
              <a:rPr lang="en-AU" dirty="0"/>
              <a:t>) / </a:t>
            </a:r>
            <a:r>
              <a:rPr lang="en-AU" dirty="0" err="1"/>
              <a:t>lenAB</a:t>
            </a:r>
            <a:r>
              <a:rPr lang="en-AU" dirty="0"/>
              <a:t> * (length-</a:t>
            </a:r>
            <a:r>
              <a:rPr lang="en-AU" dirty="0" err="1"/>
              <a:t>lenAB</a:t>
            </a:r>
            <a:r>
              <a:rPr lang="en-AU" dirty="0"/>
              <a:t>;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39395827a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39395827a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THe</a:t>
            </a:r>
            <a:r>
              <a:rPr lang="en" dirty="0"/>
              <a:t> color difference formula used is CIELABS.</a:t>
            </a: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" sz="1050" dirty="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Commission on Illumination</a:t>
            </a: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 CIE lab</a:t>
            </a:r>
            <a:endParaRPr sz="105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 It expresses color as three values: </a:t>
            </a:r>
            <a:r>
              <a:rPr lang="en" sz="1050" i="1" dirty="0">
                <a:solidFill>
                  <a:srgbClr val="202122"/>
                </a:solidFill>
                <a:highlight>
                  <a:srgbClr val="FFFFFF"/>
                </a:highlight>
              </a:rPr>
              <a:t>L*</a:t>
            </a: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 for the lightness from black (0) to white (100), </a:t>
            </a:r>
            <a:r>
              <a:rPr lang="en" sz="1050" i="1" dirty="0">
                <a:solidFill>
                  <a:srgbClr val="202122"/>
                </a:solidFill>
                <a:highlight>
                  <a:srgbClr val="FFFFFF"/>
                </a:highlight>
              </a:rPr>
              <a:t>a*</a:t>
            </a: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 from green (−) to red (+), and </a:t>
            </a:r>
            <a:r>
              <a:rPr lang="en" sz="1050" i="1" dirty="0">
                <a:solidFill>
                  <a:srgbClr val="202122"/>
                </a:solidFill>
                <a:highlight>
                  <a:srgbClr val="FFFFFF"/>
                </a:highlight>
              </a:rPr>
              <a:t>b*</a:t>
            </a: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 from blue (−) to yellow (+)</a:t>
            </a:r>
            <a:r>
              <a:rPr lang="en" dirty="0">
                <a:solidFill>
                  <a:schemeClr val="dk1"/>
                </a:solidFill>
              </a:rPr>
              <a:t>		 	 	 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</a:rPr>
              <a:t>Color differences were measured in the CIELAB space as the Euclidean distance between the coordinates of the two stimuli. 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980f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980f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728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39395827a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39395827a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285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39395827a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39395827a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9395827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9395827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9395827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9395827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To convert the position of the line from the water-level measurement system to world units(feet/meters)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As you can see in the pictures, All of them are in contact with the water and basically it shou</a:t>
            </a:r>
            <a:r>
              <a:rPr lang="en-AU" dirty="0" err="1">
                <a:solidFill>
                  <a:schemeClr val="dk1"/>
                </a:solidFill>
              </a:rPr>
              <a:t>ld</a:t>
            </a:r>
            <a:r>
              <a:rPr lang="en" dirty="0">
                <a:solidFill>
                  <a:schemeClr val="dk1"/>
                </a:solidFill>
              </a:rPr>
              <a:t> be low tide before they can be installed.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A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discussed earlier here are some methods that is used for calibration and convert the image pixel units into world units (feet/meters). However, most of these methods needs to be in contact with the water and basically need to wait for a low tide before they can install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62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39395827a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39395827a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420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980f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980f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628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980f9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980f9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61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39395827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39395827a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122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39395827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39395827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808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698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69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9395827a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9395827a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494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980f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980f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highlight>
                <a:srgbClr val="000000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738485" y="1283409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Low-Cost Real-Time Water Depth Measurement System Using a Camera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4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/>
              <a:t>Bienvenido</a:t>
            </a:r>
            <a:r>
              <a:rPr lang="en" sz="2000" b="1" dirty="0"/>
              <a:t> </a:t>
            </a:r>
            <a:r>
              <a:rPr lang="en" sz="2000" b="1" dirty="0" err="1"/>
              <a:t>Hiyas</a:t>
            </a:r>
            <a:r>
              <a:rPr lang="en" sz="2000" b="1" dirty="0"/>
              <a:t> Jr.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Master of Engineering – IoT and Data Engineering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James Cook University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/>
            <a:r>
              <a:rPr lang="en" sz="2000" dirty="0"/>
              <a:t>Supervisor: </a:t>
            </a:r>
            <a:r>
              <a:rPr lang="en" sz="2000" b="1" dirty="0"/>
              <a:t>Tao Huang (Kevin) </a:t>
            </a:r>
            <a:endParaRPr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44124" y="344441"/>
            <a:ext cx="4227876" cy="120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 and Water-level Detection Algorithm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44124" y="2095134"/>
            <a:ext cx="3389967" cy="2529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342900">
              <a:buClr>
                <a:schemeClr val="dk1"/>
              </a:buClr>
              <a:buSzPts val="2100"/>
            </a:pPr>
            <a:r>
              <a:rPr lang="en-AU" sz="1800" b="1" dirty="0">
                <a:solidFill>
                  <a:schemeClr val="dk1"/>
                </a:solidFill>
              </a:rPr>
              <a:t>Mobile Phone Camera</a:t>
            </a:r>
          </a:p>
          <a:p>
            <a:pPr marL="438150" indent="-342900">
              <a:buClr>
                <a:schemeClr val="dk1"/>
              </a:buClr>
              <a:buSzPts val="2100"/>
            </a:pPr>
            <a:r>
              <a:rPr lang="en-AU" sz="1800" b="1" dirty="0">
                <a:solidFill>
                  <a:schemeClr val="dk1"/>
                </a:solidFill>
              </a:rPr>
              <a:t>Rectangular Marker</a:t>
            </a:r>
          </a:p>
          <a:p>
            <a:pPr marL="438150" indent="-342900">
              <a:buClr>
                <a:schemeClr val="dk1"/>
              </a:buClr>
              <a:buSzPts val="2100"/>
            </a:pPr>
            <a:r>
              <a:rPr lang="en-AU" sz="1800" b="1" dirty="0">
                <a:solidFill>
                  <a:schemeClr val="dk1"/>
                </a:solidFill>
              </a:rPr>
              <a:t>Region Of Interest (ROI)</a:t>
            </a:r>
          </a:p>
          <a:p>
            <a:pPr marL="438150" indent="-342900">
              <a:buClr>
                <a:schemeClr val="dk1"/>
              </a:buClr>
              <a:buSzPts val="2100"/>
            </a:pPr>
            <a:r>
              <a:rPr lang="en-AU" sz="1800" b="1" dirty="0">
                <a:solidFill>
                  <a:schemeClr val="dk1"/>
                </a:solidFill>
              </a:rPr>
              <a:t>Algorithm</a:t>
            </a:r>
            <a:endParaRPr sz="1800" b="1" dirty="0">
              <a:solidFill>
                <a:schemeClr val="dk1"/>
              </a:solidFill>
            </a:endParaRPr>
          </a:p>
          <a:p>
            <a:pPr lvl="1" indent="-361950">
              <a:spcBef>
                <a:spcPts val="0"/>
              </a:spcBef>
              <a:buClr>
                <a:schemeClr val="dk1"/>
              </a:buClr>
              <a:buSzPts val="2100"/>
              <a:buAutoNum type="arabicPeriod"/>
            </a:pPr>
            <a:r>
              <a:rPr lang="en-AU" sz="1600" b="1" dirty="0">
                <a:solidFill>
                  <a:schemeClr val="dk1"/>
                </a:solidFill>
              </a:rPr>
              <a:t>Rectification and ROI Selection</a:t>
            </a:r>
            <a:endParaRPr sz="1600" b="1" dirty="0">
              <a:solidFill>
                <a:schemeClr val="dk1"/>
              </a:solidFill>
            </a:endParaRPr>
          </a:p>
          <a:p>
            <a:pPr lvl="1" indent="-361950">
              <a:spcBef>
                <a:spcPts val="0"/>
              </a:spcBef>
              <a:buClr>
                <a:schemeClr val="dk1"/>
              </a:buClr>
              <a:buSzPts val="2100"/>
              <a:buAutoNum type="arabicPeriod"/>
            </a:pPr>
            <a:r>
              <a:rPr lang="en-AU" sz="1600" b="1" dirty="0">
                <a:solidFill>
                  <a:schemeClr val="dk1"/>
                </a:solidFill>
              </a:rPr>
              <a:t>Waterline Detection</a:t>
            </a:r>
            <a:endParaRPr sz="1600" b="1" dirty="0">
              <a:solidFill>
                <a:schemeClr val="dk1"/>
              </a:solidFill>
            </a:endParaRPr>
          </a:p>
          <a:p>
            <a:pPr lvl="1" indent="-361950">
              <a:spcBef>
                <a:spcPts val="0"/>
              </a:spcBef>
              <a:buClr>
                <a:schemeClr val="dk1"/>
              </a:buClr>
              <a:buSzPts val="2100"/>
              <a:buAutoNum type="arabicPeriod"/>
            </a:pPr>
            <a:r>
              <a:rPr lang="en" sz="1600" b="1" dirty="0">
                <a:solidFill>
                  <a:schemeClr val="dk1"/>
                </a:solidFill>
              </a:rPr>
              <a:t>Water-level Identification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72CDBCF-0B07-C045-A9C8-BB25E5F94E4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449" y="2970544"/>
            <a:ext cx="3772141" cy="18298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26E47D-34F6-284A-BF3C-9822E3426D1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449" y="486348"/>
            <a:ext cx="3134200" cy="23560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25FD18-EF85-E640-AB15-4C08DDBD14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649" y="486348"/>
            <a:ext cx="1541227" cy="23560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17">
            <a:extLst>
              <a:ext uri="{FF2B5EF4-FFF2-40B4-BE49-F238E27FC236}">
                <a16:creationId xmlns:a16="http://schemas.microsoft.com/office/drawing/2014/main" id="{61FA7123-B148-8B40-A3F7-BD289E0AD3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033" y="178852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Simulation Video</a:t>
            </a:r>
            <a:endParaRPr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0E438F-6315-0444-9B20-B8401E13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6" y="1336645"/>
            <a:ext cx="6477908" cy="3628003"/>
          </a:xfrm>
          <a:prstGeom prst="rect">
            <a:avLst/>
          </a:prstGeom>
        </p:spPr>
      </p:pic>
      <p:sp>
        <p:nvSpPr>
          <p:cNvPr id="7" name="Google Shape;97;p17">
            <a:extLst>
              <a:ext uri="{FF2B5EF4-FFF2-40B4-BE49-F238E27FC236}">
                <a16:creationId xmlns:a16="http://schemas.microsoft.com/office/drawing/2014/main" id="{8C2C63C0-03C5-A54A-B43D-0B648B17A173}"/>
              </a:ext>
            </a:extLst>
          </p:cNvPr>
          <p:cNvSpPr txBox="1">
            <a:spLocks/>
          </p:cNvSpPr>
          <p:nvPr/>
        </p:nvSpPr>
        <p:spPr>
          <a:xfrm>
            <a:off x="-215418" y="757749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AU" sz="1400" b="1" dirty="0"/>
              <a:t>video link:  </a:t>
            </a:r>
            <a:r>
              <a:rPr lang="en-AU" sz="1400" dirty="0"/>
              <a:t>https://</a:t>
            </a:r>
            <a:r>
              <a:rPr lang="en-AU" sz="1400" dirty="0" err="1"/>
              <a:t>youtu.be</a:t>
            </a:r>
            <a:r>
              <a:rPr lang="en-AU" sz="1400" dirty="0"/>
              <a:t>/jnQBZyS0rdU</a:t>
            </a: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val="54729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006912" cy="108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Rectification and ROI Selection</a:t>
            </a:r>
            <a:endParaRPr sz="32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11700" y="1755942"/>
            <a:ext cx="3377760" cy="3186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342900">
              <a:buClr>
                <a:schemeClr val="dk1"/>
              </a:buClr>
              <a:buSzPts val="2100"/>
            </a:pPr>
            <a:r>
              <a:rPr lang="en-AU" sz="2000" b="1" dirty="0">
                <a:solidFill>
                  <a:schemeClr val="dk1"/>
                </a:solidFill>
              </a:rPr>
              <a:t>Camera Calibration</a:t>
            </a:r>
          </a:p>
          <a:p>
            <a:pPr marL="438150" indent="-342900">
              <a:buClr>
                <a:schemeClr val="dk1"/>
              </a:buClr>
              <a:buSzPts val="2100"/>
            </a:pPr>
            <a:r>
              <a:rPr lang="en-AU" sz="2000" b="1" dirty="0">
                <a:solidFill>
                  <a:schemeClr val="dk1"/>
                </a:solidFill>
              </a:rPr>
              <a:t>Rectangular Marker Detection</a:t>
            </a:r>
          </a:p>
          <a:p>
            <a:pPr marL="438150" indent="-342900">
              <a:buClr>
                <a:schemeClr val="dk1"/>
              </a:buClr>
              <a:buSzPts val="2100"/>
            </a:pPr>
            <a:r>
              <a:rPr lang="en-AU" sz="2000" b="1" dirty="0">
                <a:solidFill>
                  <a:schemeClr val="dk1"/>
                </a:solidFill>
              </a:rPr>
              <a:t>ROI Points Selection</a:t>
            </a:r>
          </a:p>
          <a:p>
            <a:pPr marL="438150" indent="-342900">
              <a:buClr>
                <a:schemeClr val="dk1"/>
              </a:buClr>
              <a:buSzPts val="2100"/>
            </a:pPr>
            <a:r>
              <a:rPr lang="en-AU" sz="2000" b="1" dirty="0">
                <a:solidFill>
                  <a:schemeClr val="dk1"/>
                </a:solidFill>
              </a:rPr>
              <a:t>Perspective and Warp Transformation</a:t>
            </a:r>
          </a:p>
          <a:p>
            <a:pPr marL="438150" indent="-342900">
              <a:buClr>
                <a:schemeClr val="dk1"/>
              </a:buClr>
              <a:buSzPts val="2100"/>
            </a:pPr>
            <a:r>
              <a:rPr lang="en-AU" sz="2000" b="1" dirty="0">
                <a:solidFill>
                  <a:schemeClr val="dk1"/>
                </a:solidFill>
              </a:rPr>
              <a:t>ROI Image</a:t>
            </a:r>
            <a:endParaRPr sz="2000" b="1" dirty="0">
              <a:solidFill>
                <a:schemeClr val="dk1"/>
              </a:solidFill>
            </a:endParaRPr>
          </a:p>
        </p:txBody>
      </p:sp>
      <p:pic>
        <p:nvPicPr>
          <p:cNvPr id="22" name="Picture 21" descr="Chart, radar chart&#10;&#10;Description automatically generated">
            <a:extLst>
              <a:ext uri="{FF2B5EF4-FFF2-40B4-BE49-F238E27FC236}">
                <a16:creationId xmlns:a16="http://schemas.microsoft.com/office/drawing/2014/main" id="{226D1EED-63F8-C146-B60F-6AA719B766AF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991" y="445025"/>
            <a:ext cx="3216719" cy="2126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15BC42-B5F4-2944-B047-3F1F54193BB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991" y="2654227"/>
            <a:ext cx="3216718" cy="21638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257104" y="401102"/>
            <a:ext cx="4058489" cy="1097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Waterline Detection</a:t>
            </a:r>
            <a:endParaRPr sz="3200" dirty="0"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632247" y="1055048"/>
            <a:ext cx="2972668" cy="1375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1600" b="1" dirty="0">
                <a:solidFill>
                  <a:schemeClr val="dk1"/>
                </a:solidFill>
              </a:rPr>
              <a:t>Trapezoidal V-shaped ROI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1600" b="1" dirty="0">
                <a:solidFill>
                  <a:schemeClr val="dk1"/>
                </a:solidFill>
              </a:rPr>
              <a:t>Canny Edge /Hough Line /Otsu Threshold</a:t>
            </a:r>
          </a:p>
          <a:p>
            <a:pPr marL="55245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 startAt="3"/>
            </a:pPr>
            <a:r>
              <a:rPr lang="en" sz="1600" b="1" dirty="0">
                <a:solidFill>
                  <a:schemeClr val="dk1"/>
                </a:solidFill>
              </a:rPr>
              <a:t>Biggest Contour</a:t>
            </a:r>
            <a:endParaRPr sz="1600" b="1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D0A523-B457-DE46-A755-E773A4ED37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874" y="2694786"/>
            <a:ext cx="4659793" cy="2037068"/>
          </a:xfrm>
          <a:prstGeom prst="rect">
            <a:avLst/>
          </a:prstGeom>
        </p:spPr>
      </p:pic>
      <p:sp>
        <p:nvSpPr>
          <p:cNvPr id="14" name="Google Shape;127;p20">
            <a:extLst>
              <a:ext uri="{FF2B5EF4-FFF2-40B4-BE49-F238E27FC236}">
                <a16:creationId xmlns:a16="http://schemas.microsoft.com/office/drawing/2014/main" id="{5F772BCC-C176-F243-9092-58428977565B}"/>
              </a:ext>
            </a:extLst>
          </p:cNvPr>
          <p:cNvSpPr txBox="1">
            <a:spLocks/>
          </p:cNvSpPr>
          <p:nvPr/>
        </p:nvSpPr>
        <p:spPr>
          <a:xfrm>
            <a:off x="575826" y="2725398"/>
            <a:ext cx="3085510" cy="157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95250" indent="0">
              <a:buClr>
                <a:schemeClr val="dk1"/>
              </a:buClr>
              <a:buSzPts val="2100"/>
              <a:buNone/>
            </a:pPr>
            <a:r>
              <a:rPr lang="en-AU" sz="1600" b="1" dirty="0">
                <a:solidFill>
                  <a:schemeClr val="dk1"/>
                </a:solidFill>
              </a:rPr>
              <a:t> </a:t>
            </a:r>
          </a:p>
          <a:p>
            <a:pPr indent="-361950">
              <a:buClr>
                <a:schemeClr val="dk1"/>
              </a:buClr>
              <a:buSzPts val="2100"/>
              <a:buFont typeface="Average"/>
              <a:buAutoNum type="arabicPeriod"/>
            </a:pPr>
            <a:r>
              <a:rPr lang="en-AU" sz="1600" b="1" dirty="0">
                <a:solidFill>
                  <a:schemeClr val="dk1"/>
                </a:solidFill>
              </a:rPr>
              <a:t>Average Height of Lower Points of the biggest contour (trapezoid)</a:t>
            </a:r>
          </a:p>
          <a:p>
            <a:pPr indent="-361950">
              <a:buClr>
                <a:schemeClr val="dk1"/>
              </a:buClr>
              <a:buSzPts val="2100"/>
              <a:buFont typeface="Average"/>
              <a:buAutoNum type="arabicPeriod"/>
            </a:pPr>
            <a:r>
              <a:rPr lang="en-AU" sz="1600" b="1" dirty="0">
                <a:solidFill>
                  <a:schemeClr val="dk1"/>
                </a:solidFill>
              </a:rPr>
              <a:t>ROI Height</a:t>
            </a:r>
          </a:p>
          <a:p>
            <a:pPr marL="552450" indent="-457200">
              <a:buClr>
                <a:schemeClr val="dk1"/>
              </a:buClr>
              <a:buSzPts val="2100"/>
              <a:buFont typeface="Average"/>
              <a:buAutoNum type="arabicPeriod" startAt="3"/>
            </a:pPr>
            <a:r>
              <a:rPr lang="en-AU" sz="1600" b="1" dirty="0">
                <a:solidFill>
                  <a:schemeClr val="dk1"/>
                </a:solidFill>
              </a:rPr>
              <a:t>Actual Water Level</a:t>
            </a:r>
          </a:p>
        </p:txBody>
      </p:sp>
      <p:sp>
        <p:nvSpPr>
          <p:cNvPr id="15" name="Google Shape;126;p20">
            <a:extLst>
              <a:ext uri="{FF2B5EF4-FFF2-40B4-BE49-F238E27FC236}">
                <a16:creationId xmlns:a16="http://schemas.microsoft.com/office/drawing/2014/main" id="{A8BBA1EA-DEFE-DE43-BFF7-14F74435E625}"/>
              </a:ext>
            </a:extLst>
          </p:cNvPr>
          <p:cNvSpPr txBox="1">
            <a:spLocks/>
          </p:cNvSpPr>
          <p:nvPr/>
        </p:nvSpPr>
        <p:spPr>
          <a:xfrm>
            <a:off x="246035" y="2417366"/>
            <a:ext cx="3910292" cy="109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AU" sz="3200" dirty="0"/>
              <a:t>Water-level </a:t>
            </a:r>
            <a:r>
              <a:rPr lang="en-AU" sz="2800" dirty="0"/>
              <a:t>Identification</a:t>
            </a:r>
            <a:endParaRPr lang="en-AU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6AD11-5EE5-D44E-805B-23D3A279DB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874" y="553013"/>
            <a:ext cx="1402630" cy="1864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DA7DC-9254-5F4A-9467-9C143DB0B8E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8215" y="566262"/>
            <a:ext cx="1534604" cy="1864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8664E-6400-DE46-8A69-CAFA3218327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530" y="546546"/>
            <a:ext cx="1402630" cy="18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6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645900" y="2275065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/>
              <a:t>Results and Discussions</a:t>
            </a:r>
            <a:br>
              <a:rPr lang="en" sz="4200" b="1" dirty="0"/>
            </a:br>
            <a:endParaRPr sz="4200" b="1" dirty="0"/>
          </a:p>
        </p:txBody>
      </p:sp>
    </p:spTree>
    <p:extLst>
      <p:ext uri="{BB962C8B-B14F-4D97-AF65-F5344CB8AC3E}">
        <p14:creationId xmlns:p14="http://schemas.microsoft.com/office/powerpoint/2010/main" val="174186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6;p22">
            <a:extLst>
              <a:ext uri="{FF2B5EF4-FFF2-40B4-BE49-F238E27FC236}">
                <a16:creationId xmlns:a16="http://schemas.microsoft.com/office/drawing/2014/main" id="{B376A241-E43F-EA40-B169-BF0FAFEA1D91}"/>
              </a:ext>
            </a:extLst>
          </p:cNvPr>
          <p:cNvSpPr txBox="1">
            <a:spLocks/>
          </p:cNvSpPr>
          <p:nvPr/>
        </p:nvSpPr>
        <p:spPr>
          <a:xfrm>
            <a:off x="228116" y="375566"/>
            <a:ext cx="3565042" cy="97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AU" sz="3600" dirty="0"/>
              <a:t>The Experiment</a:t>
            </a:r>
          </a:p>
        </p:txBody>
      </p:sp>
      <p:sp>
        <p:nvSpPr>
          <p:cNvPr id="16" name="Google Shape;127;p20">
            <a:extLst>
              <a:ext uri="{FF2B5EF4-FFF2-40B4-BE49-F238E27FC236}">
                <a16:creationId xmlns:a16="http://schemas.microsoft.com/office/drawing/2014/main" id="{616452EE-4288-B34A-BCD2-F2419643E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116" y="1353312"/>
            <a:ext cx="3565042" cy="2569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342900">
              <a:buClr>
                <a:schemeClr val="dk1"/>
              </a:buClr>
              <a:buSzPts val="2100"/>
            </a:pPr>
            <a:r>
              <a:rPr lang="en-AU" sz="2000" b="1" dirty="0">
                <a:solidFill>
                  <a:schemeClr val="dk1"/>
                </a:solidFill>
              </a:rPr>
              <a:t>Controlled Environment</a:t>
            </a:r>
          </a:p>
          <a:p>
            <a:pPr marL="438150" indent="-342900">
              <a:buClr>
                <a:schemeClr val="dk1"/>
              </a:buClr>
              <a:buSzPts val="2100"/>
            </a:pPr>
            <a:r>
              <a:rPr lang="en-AU" sz="2000" b="1" dirty="0">
                <a:solidFill>
                  <a:schemeClr val="dk1"/>
                </a:solidFill>
              </a:rPr>
              <a:t>Various Variables</a:t>
            </a:r>
          </a:p>
          <a:p>
            <a:pPr marL="438150" indent="-342900">
              <a:buClr>
                <a:schemeClr val="dk1"/>
              </a:buClr>
              <a:buSzPts val="2100"/>
            </a:pPr>
            <a:r>
              <a:rPr lang="en-AU" sz="2000" b="1" dirty="0">
                <a:solidFill>
                  <a:schemeClr val="dk1"/>
                </a:solidFill>
              </a:rPr>
              <a:t>Gauge Board Water-Level</a:t>
            </a:r>
            <a:endParaRPr sz="2000" b="1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1FCCA-426C-1441-8B5B-4CBF7E10A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584" y="864439"/>
            <a:ext cx="4361183" cy="32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61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882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The Experiment</a:t>
            </a:r>
            <a:endParaRPr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678E6-C6EA-2D44-ABAA-0E3EAA405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6" y="1269405"/>
            <a:ext cx="3232504" cy="572474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Average Accuracy of 98.71 %</a:t>
            </a:r>
          </a:p>
          <a:p>
            <a:r>
              <a:rPr lang="en-US" dirty="0">
                <a:solidFill>
                  <a:schemeClr val="tx1"/>
                </a:solidFill>
              </a:rPr>
              <a:t>Min = 97.2 %, Max = 99.96 %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BB037-698A-2C4F-8D11-6B235A41C1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131" y="3507117"/>
            <a:ext cx="4458604" cy="1484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2E055-49E7-B24C-8A9D-AC495374EE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131" y="543999"/>
            <a:ext cx="4458604" cy="1475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FDBC9-3805-CE45-8783-B9B93ADB33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131" y="2019887"/>
            <a:ext cx="4458604" cy="1487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1C986-EBB4-1E41-A1D1-3260EFA1AA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48" y="2093560"/>
            <a:ext cx="3760174" cy="28977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F74AAF-86D3-7446-940C-41C9456DC0E7}"/>
              </a:ext>
            </a:extLst>
          </p:cNvPr>
          <p:cNvSpPr txBox="1"/>
          <p:nvPr/>
        </p:nvSpPr>
        <p:spPr>
          <a:xfrm>
            <a:off x="-79539" y="4835723"/>
            <a:ext cx="44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Distance, World-Unit Conversion, and Accuracy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B7261-1F37-814A-9C7C-99DFD88311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824" y="189179"/>
            <a:ext cx="3341213" cy="1987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D0EC3-4ABB-C54A-8123-596C88FF7D6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824" y="2321563"/>
            <a:ext cx="3341213" cy="21989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Rectangular Mark Proportion and Accuracy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9C99B-23EF-5D44-B3FB-BD1ABEFB33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039" y="1176181"/>
            <a:ext cx="3437520" cy="223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7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6;p22">
            <a:extLst>
              <a:ext uri="{FF2B5EF4-FFF2-40B4-BE49-F238E27FC236}">
                <a16:creationId xmlns:a16="http://schemas.microsoft.com/office/drawing/2014/main" id="{B376A241-E43F-EA40-B169-BF0FAFEA1D91}"/>
              </a:ext>
            </a:extLst>
          </p:cNvPr>
          <p:cNvSpPr txBox="1">
            <a:spLocks/>
          </p:cNvSpPr>
          <p:nvPr/>
        </p:nvSpPr>
        <p:spPr>
          <a:xfrm>
            <a:off x="228116" y="375566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AU" sz="3600" dirty="0"/>
              <a:t>Simulations Using the Trapezoidal V-Shaped ROI</a:t>
            </a:r>
          </a:p>
        </p:txBody>
      </p:sp>
      <p:sp>
        <p:nvSpPr>
          <p:cNvPr id="16" name="Google Shape;127;p20">
            <a:extLst>
              <a:ext uri="{FF2B5EF4-FFF2-40B4-BE49-F238E27FC236}">
                <a16:creationId xmlns:a16="http://schemas.microsoft.com/office/drawing/2014/main" id="{616452EE-4288-B34A-BCD2-F2419643E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5622" y="2051366"/>
            <a:ext cx="3565042" cy="239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342900">
              <a:buClr>
                <a:schemeClr val="dk1"/>
              </a:buClr>
              <a:buSzPts val="2100"/>
            </a:pPr>
            <a:r>
              <a:rPr lang="en-AU" sz="2000" b="1" dirty="0">
                <a:solidFill>
                  <a:schemeClr val="dk1"/>
                </a:solidFill>
              </a:rPr>
              <a:t>Lines are considered as Floating Objects, etc.</a:t>
            </a:r>
          </a:p>
          <a:p>
            <a:pPr marL="438150" indent="-342900">
              <a:buClr>
                <a:schemeClr val="dk1"/>
              </a:buClr>
              <a:buSzPts val="2100"/>
            </a:pPr>
            <a:r>
              <a:rPr lang="en-AU" sz="2000" b="1" dirty="0">
                <a:solidFill>
                  <a:schemeClr val="dk1"/>
                </a:solidFill>
              </a:rPr>
              <a:t>Circles are considered as bubbles and other debris.</a:t>
            </a:r>
          </a:p>
          <a:p>
            <a:pPr marL="438150" indent="-342900">
              <a:buClr>
                <a:schemeClr val="dk1"/>
              </a:buClr>
              <a:buSzPts val="2100"/>
            </a:pPr>
            <a:r>
              <a:rPr lang="en-AU" sz="2000" b="1" dirty="0">
                <a:solidFill>
                  <a:schemeClr val="dk1"/>
                </a:solidFill>
              </a:rPr>
              <a:t>Gray rectangle is considered as the water-level.</a:t>
            </a:r>
            <a:endParaRPr sz="2000" b="1" dirty="0">
              <a:solidFill>
                <a:schemeClr val="dk1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3D47614-E548-2D44-B610-17E12722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74DD-4D3B-AA42-AD8C-42EEBE91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92963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7;p17">
            <a:extLst>
              <a:ext uri="{FF2B5EF4-FFF2-40B4-BE49-F238E27FC236}">
                <a16:creationId xmlns:a16="http://schemas.microsoft.com/office/drawing/2014/main" id="{C871340E-91F5-4448-BAA8-B892F1291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5448" y="339764"/>
            <a:ext cx="7353103" cy="722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Video on Actual Water Level Detection Experiment in a Sink</a:t>
            </a:r>
            <a:endParaRPr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364F8-186C-DC49-BDE5-31DB72F4D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1" y="1645546"/>
            <a:ext cx="6189436" cy="3497954"/>
          </a:xfrm>
          <a:prstGeom prst="rect">
            <a:avLst/>
          </a:prstGeom>
        </p:spPr>
      </p:pic>
      <p:sp>
        <p:nvSpPr>
          <p:cNvPr id="5" name="Google Shape;97;p17">
            <a:extLst>
              <a:ext uri="{FF2B5EF4-FFF2-40B4-BE49-F238E27FC236}">
                <a16:creationId xmlns:a16="http://schemas.microsoft.com/office/drawing/2014/main" id="{CBA3FC52-417E-B143-A028-47E2E605ED49}"/>
              </a:ext>
            </a:extLst>
          </p:cNvPr>
          <p:cNvSpPr txBox="1">
            <a:spLocks/>
          </p:cNvSpPr>
          <p:nvPr/>
        </p:nvSpPr>
        <p:spPr>
          <a:xfrm>
            <a:off x="-634970" y="1049333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AU" sz="1400" b="1" dirty="0"/>
              <a:t>Video link: https://</a:t>
            </a:r>
            <a:r>
              <a:rPr lang="en-AU" sz="1400" b="1" dirty="0" err="1"/>
              <a:t>youtu.be</a:t>
            </a:r>
            <a:r>
              <a:rPr lang="en-AU" sz="1400" b="1" dirty="0"/>
              <a:t>/1bJy7GafNSc</a:t>
            </a:r>
          </a:p>
        </p:txBody>
      </p:sp>
    </p:spTree>
    <p:extLst>
      <p:ext uri="{BB962C8B-B14F-4D97-AF65-F5344CB8AC3E}">
        <p14:creationId xmlns:p14="http://schemas.microsoft.com/office/powerpoint/2010/main" val="323847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806286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/>
              <a:t>Summary</a:t>
            </a:r>
            <a:endParaRPr sz="4200" b="1" dirty="0"/>
          </a:p>
        </p:txBody>
      </p:sp>
    </p:spTree>
    <p:extLst>
      <p:ext uri="{BB962C8B-B14F-4D97-AF65-F5344CB8AC3E}">
        <p14:creationId xmlns:p14="http://schemas.microsoft.com/office/powerpoint/2010/main" val="2534516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grpSp>
        <p:nvGrpSpPr>
          <p:cNvPr id="194" name="Google Shape;194;p29"/>
          <p:cNvGrpSpPr/>
          <p:nvPr/>
        </p:nvGrpSpPr>
        <p:grpSpPr>
          <a:xfrm>
            <a:off x="426413" y="3123267"/>
            <a:ext cx="8294372" cy="799416"/>
            <a:chOff x="424813" y="1177875"/>
            <a:chExt cx="8294372" cy="849900"/>
          </a:xfrm>
        </p:grpSpPr>
        <p:sp>
          <p:nvSpPr>
            <p:cNvPr id="195" name="Google Shape;195;p29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9"/>
          <p:cNvSpPr txBox="1">
            <a:spLocks noGrp="1"/>
          </p:cNvSpPr>
          <p:nvPr>
            <p:ph type="body" idx="4294967295"/>
          </p:nvPr>
        </p:nvSpPr>
        <p:spPr>
          <a:xfrm>
            <a:off x="569301" y="3181205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Overall Accuracy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4294967295"/>
          </p:nvPr>
        </p:nvSpPr>
        <p:spPr>
          <a:xfrm>
            <a:off x="3480453" y="3166301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dirty="0">
                <a:solidFill>
                  <a:schemeClr val="lt1"/>
                </a:solidFill>
              </a:rPr>
              <a:t>More than 98%, with specific camera resolution and specific distance from gauge board</a:t>
            </a:r>
            <a:endParaRPr sz="1600" dirty="0">
              <a:solidFill>
                <a:schemeClr val="lt1"/>
              </a:solidFill>
            </a:endParaRPr>
          </a:p>
        </p:txBody>
      </p:sp>
      <p:grpSp>
        <p:nvGrpSpPr>
          <p:cNvPr id="199" name="Google Shape;199;p29"/>
          <p:cNvGrpSpPr/>
          <p:nvPr/>
        </p:nvGrpSpPr>
        <p:grpSpPr>
          <a:xfrm>
            <a:off x="424823" y="1343348"/>
            <a:ext cx="8294360" cy="799416"/>
            <a:chOff x="424813" y="2075689"/>
            <a:chExt cx="8294360" cy="849900"/>
          </a:xfrm>
        </p:grpSpPr>
        <p:sp>
          <p:nvSpPr>
            <p:cNvPr id="200" name="Google Shape;200;p29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9"/>
          <p:cNvSpPr txBox="1">
            <a:spLocks noGrp="1"/>
          </p:cNvSpPr>
          <p:nvPr>
            <p:ph type="body" idx="4294967295"/>
          </p:nvPr>
        </p:nvSpPr>
        <p:spPr>
          <a:xfrm>
            <a:off x="505183" y="1335852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Rectangular Marker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4294967295"/>
          </p:nvPr>
        </p:nvSpPr>
        <p:spPr>
          <a:xfrm>
            <a:off x="3427632" y="1343564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600" dirty="0">
                <a:solidFill>
                  <a:schemeClr val="lt1"/>
                </a:solidFill>
              </a:rPr>
              <a:t>Algorithm has successfully identified ROI points for ROI mapping and calibration, and have easier installation.</a:t>
            </a:r>
            <a:endParaRPr sz="1600" dirty="0">
              <a:solidFill>
                <a:schemeClr val="lt1"/>
              </a:solidFill>
            </a:endParaRPr>
          </a:p>
        </p:txBody>
      </p:sp>
      <p:grpSp>
        <p:nvGrpSpPr>
          <p:cNvPr id="204" name="Google Shape;204;p29"/>
          <p:cNvGrpSpPr/>
          <p:nvPr/>
        </p:nvGrpSpPr>
        <p:grpSpPr>
          <a:xfrm>
            <a:off x="424814" y="2238185"/>
            <a:ext cx="8294360" cy="799447"/>
            <a:chOff x="424813" y="2974405"/>
            <a:chExt cx="8294360" cy="849933"/>
          </a:xfrm>
        </p:grpSpPr>
        <p:sp>
          <p:nvSpPr>
            <p:cNvPr id="205" name="Google Shape;205;p29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9"/>
          <p:cNvSpPr txBox="1">
            <a:spLocks noGrp="1"/>
          </p:cNvSpPr>
          <p:nvPr>
            <p:ph type="body" idx="4294967295"/>
          </p:nvPr>
        </p:nvSpPr>
        <p:spPr>
          <a:xfrm>
            <a:off x="569301" y="2274173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AU" dirty="0">
                <a:solidFill>
                  <a:schemeClr val="lt1"/>
                </a:solidFill>
              </a:rPr>
              <a:t>Trapezoidal V-Shaped ROI</a:t>
            </a:r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4294967295"/>
          </p:nvPr>
        </p:nvSpPr>
        <p:spPr>
          <a:xfrm>
            <a:off x="3480453" y="2288295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lt1"/>
              </a:buClr>
            </a:pPr>
            <a:r>
              <a:rPr lang="en-AU" dirty="0">
                <a:solidFill>
                  <a:schemeClr val="lt1"/>
                </a:solidFill>
              </a:rPr>
              <a:t>Successfully distinguished waterline from floating debris in the simulation.</a:t>
            </a:r>
          </a:p>
        </p:txBody>
      </p:sp>
      <p:grpSp>
        <p:nvGrpSpPr>
          <p:cNvPr id="19" name="Google Shape;199;p29">
            <a:extLst>
              <a:ext uri="{FF2B5EF4-FFF2-40B4-BE49-F238E27FC236}">
                <a16:creationId xmlns:a16="http://schemas.microsoft.com/office/drawing/2014/main" id="{636C8FAB-8F1A-784F-8BB7-5AEF62BA44D7}"/>
              </a:ext>
            </a:extLst>
          </p:cNvPr>
          <p:cNvGrpSpPr/>
          <p:nvPr/>
        </p:nvGrpSpPr>
        <p:grpSpPr>
          <a:xfrm>
            <a:off x="424820" y="4008318"/>
            <a:ext cx="8294360" cy="799416"/>
            <a:chOff x="424813" y="2075689"/>
            <a:chExt cx="8294360" cy="849900"/>
          </a:xfrm>
        </p:grpSpPr>
        <p:sp>
          <p:nvSpPr>
            <p:cNvPr id="20" name="Google Shape;200;p29">
              <a:extLst>
                <a:ext uri="{FF2B5EF4-FFF2-40B4-BE49-F238E27FC236}">
                  <a16:creationId xmlns:a16="http://schemas.microsoft.com/office/drawing/2014/main" id="{CA7C906F-4A2E-DE49-A42D-626F9D72F9BC}"/>
                </a:ext>
              </a:extLst>
            </p:cNvPr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1;p29">
              <a:extLst>
                <a:ext uri="{FF2B5EF4-FFF2-40B4-BE49-F238E27FC236}">
                  <a16:creationId xmlns:a16="http://schemas.microsoft.com/office/drawing/2014/main" id="{993F2C20-EFD8-A742-A80F-2295C09D5416}"/>
                </a:ext>
              </a:extLst>
            </p:cNvPr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97;p29">
            <a:extLst>
              <a:ext uri="{FF2B5EF4-FFF2-40B4-BE49-F238E27FC236}">
                <a16:creationId xmlns:a16="http://schemas.microsoft.com/office/drawing/2014/main" id="{1CF79112-BC55-F94C-B47E-5BCC2A98E2FE}"/>
              </a:ext>
            </a:extLst>
          </p:cNvPr>
          <p:cNvSpPr txBox="1">
            <a:spLocks/>
          </p:cNvSpPr>
          <p:nvPr/>
        </p:nvSpPr>
        <p:spPr>
          <a:xfrm>
            <a:off x="569301" y="3980404"/>
            <a:ext cx="24225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lnSpc>
                <a:spcPct val="100000"/>
              </a:lnSpc>
              <a:buFont typeface="Average"/>
              <a:buNone/>
            </a:pPr>
            <a:r>
              <a:rPr lang="en-AU" dirty="0">
                <a:solidFill>
                  <a:schemeClr val="lt1"/>
                </a:solidFill>
              </a:rPr>
              <a:t>Accuracy</a:t>
            </a:r>
          </a:p>
        </p:txBody>
      </p:sp>
      <p:sp>
        <p:nvSpPr>
          <p:cNvPr id="23" name="Google Shape;198;p29">
            <a:extLst>
              <a:ext uri="{FF2B5EF4-FFF2-40B4-BE49-F238E27FC236}">
                <a16:creationId xmlns:a16="http://schemas.microsoft.com/office/drawing/2014/main" id="{6DC5F245-52FA-B143-A02A-0070F7B91889}"/>
              </a:ext>
            </a:extLst>
          </p:cNvPr>
          <p:cNvSpPr txBox="1">
            <a:spLocks/>
          </p:cNvSpPr>
          <p:nvPr/>
        </p:nvSpPr>
        <p:spPr>
          <a:xfrm>
            <a:off x="3480453" y="4008318"/>
            <a:ext cx="51117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>
              <a:buClr>
                <a:schemeClr val="lt1"/>
              </a:buClr>
            </a:pPr>
            <a:r>
              <a:rPr lang="en-AU" sz="1600" dirty="0">
                <a:solidFill>
                  <a:schemeClr val="lt1"/>
                </a:solidFill>
              </a:rPr>
              <a:t>Accuracy depends on the camera resolution.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311700" y="539827"/>
            <a:ext cx="6573842" cy="969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works</a:t>
            </a:r>
            <a:endParaRPr dirty="0"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392713" y="1410158"/>
            <a:ext cx="8616816" cy="3538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AU" sz="1800" dirty="0">
                <a:solidFill>
                  <a:schemeClr val="dk1"/>
                </a:solidFill>
              </a:rPr>
              <a:t>The proposed Algorithm should be experimented in actual water channel and with water level.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1800" dirty="0">
                <a:solidFill>
                  <a:schemeClr val="dk1"/>
                </a:solidFill>
              </a:rPr>
              <a:t>The Roi Selection method using the rectangular marker together with </a:t>
            </a:r>
            <a:r>
              <a:rPr lang="en" sz="1800" b="1" i="1" dirty="0">
                <a:solidFill>
                  <a:schemeClr val="dk1"/>
                </a:solidFill>
              </a:rPr>
              <a:t>an automatic distance and image height detection </a:t>
            </a:r>
            <a:r>
              <a:rPr lang="en" sz="1800" dirty="0">
                <a:solidFill>
                  <a:schemeClr val="dk1"/>
                </a:solidFill>
              </a:rPr>
              <a:t>could be promising for automatic and adaptive ROI selection at any position of the camera.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1800" b="1" i="1" dirty="0">
                <a:solidFill>
                  <a:schemeClr val="dk1"/>
                </a:solidFill>
              </a:rPr>
              <a:t>Image segmentation </a:t>
            </a:r>
            <a:r>
              <a:rPr lang="en" sz="1800" dirty="0">
                <a:solidFill>
                  <a:schemeClr val="dk1"/>
                </a:solidFill>
              </a:rPr>
              <a:t>can be used together with trapezoidal V-Shaped ROI method where there is no need for white background or gauge board.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1800" b="1" i="1" dirty="0">
                <a:solidFill>
                  <a:schemeClr val="dk1"/>
                </a:solidFill>
              </a:rPr>
              <a:t>Longest Line detection </a:t>
            </a:r>
            <a:r>
              <a:rPr lang="en" sz="1800" dirty="0">
                <a:solidFill>
                  <a:schemeClr val="dk1"/>
                </a:solidFill>
              </a:rPr>
              <a:t>could also be used along with trapezoidal V-Shaped ROI method to improved waterline detection.</a:t>
            </a:r>
          </a:p>
          <a:p>
            <a:pPr marL="952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11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442477" y="1134738"/>
            <a:ext cx="8259045" cy="26386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Thank you!</a:t>
            </a:r>
            <a:br>
              <a:rPr lang="en" sz="4200" dirty="0"/>
            </a:br>
            <a:br>
              <a:rPr lang="en" sz="4200" dirty="0"/>
            </a:br>
            <a:br>
              <a:rPr lang="en" sz="4200" dirty="0"/>
            </a:br>
            <a:r>
              <a:rPr lang="en" sz="4200" dirty="0"/>
              <a:t>Questions?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254105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Depth / Water Level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699" y="1152474"/>
            <a:ext cx="3005797" cy="302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Environmental Monitoring, Research and Restoration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AU" sz="2000" dirty="0">
                <a:solidFill>
                  <a:schemeClr val="tx1"/>
                </a:solidFill>
              </a:rPr>
              <a:t>Prevents Flood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AU" sz="2000" dirty="0">
                <a:solidFill>
                  <a:schemeClr val="tx1"/>
                </a:solidFill>
              </a:rPr>
              <a:t>Water Reserve Monitoring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662305" y="4176889"/>
            <a:ext cx="2368474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Average"/>
                <a:ea typeface="Average"/>
                <a:cs typeface="Average"/>
                <a:sym typeface="Average"/>
              </a:rPr>
              <a:t>https://</a:t>
            </a:r>
            <a:r>
              <a:rPr lang="en" sz="700" dirty="0" err="1">
                <a:latin typeface="Average"/>
                <a:ea typeface="Average"/>
                <a:cs typeface="Average"/>
                <a:sym typeface="Average"/>
              </a:rPr>
              <a:t>www.optex.co.jp</a:t>
            </a:r>
            <a:r>
              <a:rPr lang="en" sz="700" dirty="0">
                <a:latin typeface="Average"/>
                <a:ea typeface="Average"/>
                <a:cs typeface="Average"/>
                <a:sym typeface="Average"/>
              </a:rPr>
              <a:t>/e/solutions/river-</a:t>
            </a:r>
            <a:r>
              <a:rPr lang="en" sz="700" dirty="0" err="1">
                <a:latin typeface="Average"/>
                <a:ea typeface="Average"/>
                <a:cs typeface="Average"/>
                <a:sym typeface="Average"/>
              </a:rPr>
              <a:t>monitoring.html</a:t>
            </a:r>
            <a:endParaRPr sz="700" dirty="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4E5C1-E7FC-8941-B69E-400B24B1BF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564" y="2494885"/>
            <a:ext cx="2110484" cy="1782000"/>
          </a:xfrm>
          <a:prstGeom prst="rect">
            <a:avLst/>
          </a:prstGeom>
        </p:spPr>
      </p:pic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E6BAD2F5-F16D-FB41-9D0C-2EA541D90BC8}"/>
              </a:ext>
            </a:extLst>
          </p:cNvPr>
          <p:cNvSpPr txBox="1"/>
          <p:nvPr/>
        </p:nvSpPr>
        <p:spPr>
          <a:xfrm>
            <a:off x="6215496" y="4258475"/>
            <a:ext cx="2261442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AU" sz="700" dirty="0">
                <a:latin typeface="Average"/>
                <a:ea typeface="Average"/>
                <a:cs typeface="Average"/>
                <a:sym typeface="Average"/>
              </a:rPr>
              <a:t>https://</a:t>
            </a:r>
            <a:r>
              <a:rPr lang="en-AU" sz="700" dirty="0" err="1">
                <a:latin typeface="Average"/>
                <a:ea typeface="Average"/>
                <a:cs typeface="Average"/>
                <a:sym typeface="Average"/>
              </a:rPr>
              <a:t>interestingengineering.com</a:t>
            </a:r>
            <a:r>
              <a:rPr lang="en-AU" sz="700" dirty="0">
                <a:latin typeface="Average"/>
                <a:ea typeface="Average"/>
                <a:cs typeface="Average"/>
                <a:sym typeface="Average"/>
              </a:rPr>
              <a:t>/13-of-the-worlds-most-fascinating-dams</a:t>
            </a:r>
            <a:endParaRPr sz="700" dirty="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" name="Picture 4" descr="A group of people in a river&#10;&#10;Description automatically generated with medium confidence">
            <a:extLst>
              <a:ext uri="{FF2B5EF4-FFF2-40B4-BE49-F238E27FC236}">
                <a16:creationId xmlns:a16="http://schemas.microsoft.com/office/drawing/2014/main" id="{5FDD577E-D2AE-DD48-B507-780A3EA53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742" y="494744"/>
            <a:ext cx="2489200" cy="1866900"/>
          </a:xfrm>
          <a:prstGeom prst="rect">
            <a:avLst/>
          </a:prstGeom>
        </p:spPr>
      </p:pic>
      <p:pic>
        <p:nvPicPr>
          <p:cNvPr id="7" name="Picture 6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6AB1B131-21F8-F24E-9D00-D8601778A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238" y="2493642"/>
            <a:ext cx="23749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Depth Measurement System Using a Camera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287074" y="1236139"/>
            <a:ext cx="3030423" cy="3051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sz="2000" b="1" dirty="0">
                <a:solidFill>
                  <a:schemeClr val="tx1"/>
                </a:solidFill>
              </a:rPr>
              <a:t>Advantages over Conventional Method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AU" sz="2000" dirty="0">
                <a:solidFill>
                  <a:schemeClr val="tx1"/>
                </a:solidFill>
              </a:rPr>
              <a:t>Less Cost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AU" sz="2000" dirty="0">
                <a:solidFill>
                  <a:schemeClr val="tx1"/>
                </a:solidFill>
              </a:rPr>
              <a:t>More Convenient Installation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AU" sz="2000" dirty="0">
                <a:solidFill>
                  <a:schemeClr val="tx1"/>
                </a:solidFill>
              </a:rPr>
              <a:t>Visual Monitoring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8137B-F9E9-0045-85FA-4D24874294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291" y="1383516"/>
            <a:ext cx="1870018" cy="1977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78862-00B0-004E-838C-8D4A2B79960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310" y="1320679"/>
            <a:ext cx="1870018" cy="1977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A74BB-5ACE-4E45-BF0F-776DA28053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327" y="1337914"/>
            <a:ext cx="1808599" cy="19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8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E9C1-707B-2640-BD11-96981490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/>
              <a:t>Previous Works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11AED-3A01-6F49-90CB-B9C1E2DB4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09511"/>
            <a:ext cx="3221721" cy="3273778"/>
          </a:xfrm>
        </p:spPr>
        <p:txBody>
          <a:bodyPr/>
          <a:lstStyle/>
          <a:p>
            <a:pPr marL="342900">
              <a:lnSpc>
                <a:spcPct val="150000"/>
              </a:lnSpc>
            </a:pPr>
            <a:r>
              <a:rPr lang="en-US" sz="2100" b="1" dirty="0">
                <a:solidFill>
                  <a:schemeClr val="tx1"/>
                </a:solidFill>
              </a:rPr>
              <a:t>Calibration Fiducials</a:t>
            </a:r>
          </a:p>
          <a:p>
            <a:pPr marL="7683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700" b="1" dirty="0">
                <a:solidFill>
                  <a:schemeClr val="tx1"/>
                </a:solidFill>
              </a:rPr>
              <a:t>Large Black Dots</a:t>
            </a:r>
          </a:p>
          <a:p>
            <a:pPr marL="7683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700" b="1" dirty="0">
                <a:solidFill>
                  <a:schemeClr val="tx1"/>
                </a:solidFill>
              </a:rPr>
              <a:t>White Circles</a:t>
            </a:r>
          </a:p>
          <a:p>
            <a:pPr marL="7683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700" b="1" dirty="0">
                <a:solidFill>
                  <a:schemeClr val="tx1"/>
                </a:solidFill>
              </a:rPr>
              <a:t>Reference Points</a:t>
            </a:r>
          </a:p>
          <a:p>
            <a:pPr marL="342900">
              <a:lnSpc>
                <a:spcPct val="150000"/>
              </a:lnSpc>
            </a:pPr>
            <a:r>
              <a:rPr lang="en-US" sz="2100" b="1" dirty="0">
                <a:solidFill>
                  <a:schemeClr val="tx1"/>
                </a:solidFill>
              </a:rPr>
              <a:t>Orthographic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0E40E-B38A-E84F-8CCD-72A87D557D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625" y="873653"/>
            <a:ext cx="4714793" cy="33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4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E1C5-7FF0-1D4C-A715-47D0E704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8CE40-BB86-9348-B85A-08AF84C3B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26501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100" dirty="0">
                <a:solidFill>
                  <a:schemeClr val="tx1"/>
                </a:solidFill>
              </a:rPr>
              <a:t>Unavoidable Conditions in the water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/>
                </a:solidFill>
              </a:rPr>
              <a:t>Floating Logs, Branches etc.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/>
                </a:solidFill>
              </a:rPr>
              <a:t>Debris (trashes)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/>
                </a:solidFill>
              </a:rPr>
              <a:t>Bubbles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16140-C299-4C43-8A9C-E85B3AA079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126" y="2692548"/>
            <a:ext cx="2307231" cy="1694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48778-65DD-F246-9E54-2995649689A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720" y="2692549"/>
            <a:ext cx="2307230" cy="169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0D723-90AA-9245-BCFE-F5292934F0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624" y="508663"/>
            <a:ext cx="2386652" cy="16882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4AABC2-0AAB-D647-8442-B74AD4BA8CA2}"/>
              </a:ext>
            </a:extLst>
          </p:cNvPr>
          <p:cNvSpPr/>
          <p:nvPr/>
        </p:nvSpPr>
        <p:spPr>
          <a:xfrm>
            <a:off x="4690623" y="2216236"/>
            <a:ext cx="23866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morgridge.org</a:t>
            </a:r>
            <a:r>
              <a:rPr lang="en-US" sz="700" dirty="0"/>
              <a:t>/blue-sky/why-do-some-logs-float-and-some-sink/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A7057A-25E2-0349-9B82-04A32D819419}"/>
              </a:ext>
            </a:extLst>
          </p:cNvPr>
          <p:cNvSpPr/>
          <p:nvPr/>
        </p:nvSpPr>
        <p:spPr>
          <a:xfrm>
            <a:off x="6059126" y="4384969"/>
            <a:ext cx="230723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www.abc.net.au</a:t>
            </a:r>
            <a:r>
              <a:rPr lang="en-US" sz="700" dirty="0"/>
              <a:t>/news/2016-02-14/condamine-river-mysterious-bubbling-intensifying-landholders-say/7139676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0CB4A6-551B-8943-AC45-1FE7F8A1A99B}"/>
              </a:ext>
            </a:extLst>
          </p:cNvPr>
          <p:cNvSpPr/>
          <p:nvPr/>
        </p:nvSpPr>
        <p:spPr>
          <a:xfrm>
            <a:off x="3576720" y="4396598"/>
            <a:ext cx="230723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www.clarionmunicipal.com</a:t>
            </a:r>
            <a:r>
              <a:rPr lang="en-US" sz="700" dirty="0"/>
              <a:t>/floating-</a:t>
            </a:r>
            <a:r>
              <a:rPr lang="en-US" sz="700" dirty="0" err="1"/>
              <a:t>debris.html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87600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9;p25">
            <a:extLst>
              <a:ext uri="{FF2B5EF4-FFF2-40B4-BE49-F238E27FC236}">
                <a16:creationId xmlns:a16="http://schemas.microsoft.com/office/drawing/2014/main" id="{5B9028A1-6B96-A440-9D33-B9CFCB2E5010}"/>
              </a:ext>
            </a:extLst>
          </p:cNvPr>
          <p:cNvSpPr txBox="1">
            <a:spLocks/>
          </p:cNvSpPr>
          <p:nvPr/>
        </p:nvSpPr>
        <p:spPr>
          <a:xfrm>
            <a:off x="504193" y="6301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AU" sz="3200" dirty="0"/>
              <a:t>Project Question</a:t>
            </a:r>
          </a:p>
        </p:txBody>
      </p:sp>
      <p:sp>
        <p:nvSpPr>
          <p:cNvPr id="6" name="Google Shape;170;p25">
            <a:extLst>
              <a:ext uri="{FF2B5EF4-FFF2-40B4-BE49-F238E27FC236}">
                <a16:creationId xmlns:a16="http://schemas.microsoft.com/office/drawing/2014/main" id="{56FA1D12-FC35-9B41-9BD9-E605136EA2BF}"/>
              </a:ext>
            </a:extLst>
          </p:cNvPr>
          <p:cNvSpPr txBox="1">
            <a:spLocks/>
          </p:cNvSpPr>
          <p:nvPr/>
        </p:nvSpPr>
        <p:spPr>
          <a:xfrm>
            <a:off x="504193" y="1523950"/>
            <a:ext cx="8135614" cy="234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95250" indent="0">
              <a:buClr>
                <a:schemeClr val="dk1"/>
              </a:buClr>
              <a:buSzPts val="2100"/>
              <a:buNone/>
            </a:pPr>
            <a:r>
              <a:rPr lang="en-AU" sz="2800" dirty="0">
                <a:solidFill>
                  <a:schemeClr val="tx1"/>
                </a:solidFill>
              </a:rPr>
              <a:t>How to develop a low-cost real-time water depth measurement system using a camera with easy and convenient calibration process and can distinguish water lines from water debris or obstacles?</a:t>
            </a:r>
          </a:p>
          <a:p>
            <a:pPr marL="95250" indent="0">
              <a:buClr>
                <a:schemeClr val="dk1"/>
              </a:buClr>
              <a:buSzPts val="2100"/>
              <a:buNone/>
            </a:pPr>
            <a:endParaRPr lang="en-AU" sz="21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1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789518" y="649995"/>
            <a:ext cx="7564964" cy="716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/>
              <a:t>Project: </a:t>
            </a:r>
            <a:endParaRPr sz="4200" b="1" dirty="0"/>
          </a:p>
        </p:txBody>
      </p:sp>
      <p:sp>
        <p:nvSpPr>
          <p:cNvPr id="92" name="Google Shape;92;p16"/>
          <p:cNvSpPr txBox="1"/>
          <p:nvPr/>
        </p:nvSpPr>
        <p:spPr>
          <a:xfrm>
            <a:off x="789518" y="1486235"/>
            <a:ext cx="8139993" cy="340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Image processing algorithm that measures water level in an image of a camera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Rectangular Marker as the Calibration Fiducial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Trapezoidal V-Shape ROI</a:t>
            </a:r>
            <a:endParaRPr lang="en" sz="3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Benefits:</a:t>
            </a:r>
            <a:endParaRPr sz="3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swald"/>
              <a:buChar char="●"/>
            </a:pPr>
            <a:r>
              <a:rPr lang="en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Visual Monitoring on the Surroundings</a:t>
            </a:r>
          </a:p>
          <a:p>
            <a:pPr marL="457200" indent="-355600">
              <a:buClr>
                <a:schemeClr val="lt1"/>
              </a:buClr>
              <a:buSzPts val="2000"/>
              <a:buFont typeface="Oswald"/>
              <a:buChar char="●"/>
            </a:pPr>
            <a:r>
              <a:rPr lang="en-AU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Less sophisticated installation and easy calibration</a:t>
            </a:r>
            <a:endParaRPr sz="20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swald"/>
              <a:buChar char="●"/>
            </a:pPr>
            <a:r>
              <a:rPr lang="en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Can distinguish waterline in the water channel</a:t>
            </a:r>
            <a:endParaRPr sz="20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806286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/>
              <a:t>Methodology</a:t>
            </a:r>
            <a:endParaRPr sz="42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7047</TotalTime>
  <Words>873</Words>
  <Application>Microsoft Macintosh PowerPoint</Application>
  <PresentationFormat>On-screen Show (16:9)</PresentationFormat>
  <Paragraphs>125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Oswald</vt:lpstr>
      <vt:lpstr>Average</vt:lpstr>
      <vt:lpstr>Arial</vt:lpstr>
      <vt:lpstr>Wingdings</vt:lpstr>
      <vt:lpstr>Slate</vt:lpstr>
      <vt:lpstr> Low-Cost Real-Time Water Depth Measurement System Using a Camera </vt:lpstr>
      <vt:lpstr>Background</vt:lpstr>
      <vt:lpstr>Water Depth / Water Level</vt:lpstr>
      <vt:lpstr>Water Depth Measurement System Using a Camera</vt:lpstr>
      <vt:lpstr>Previous Works</vt:lpstr>
      <vt:lpstr>Challenges</vt:lpstr>
      <vt:lpstr>PowerPoint Presentation</vt:lpstr>
      <vt:lpstr>Project: </vt:lpstr>
      <vt:lpstr>Methodology</vt:lpstr>
      <vt:lpstr>System Architecture and Water-level Detection Algorithm</vt:lpstr>
      <vt:lpstr>Simulation Video</vt:lpstr>
      <vt:lpstr>Rectification and ROI Selection</vt:lpstr>
      <vt:lpstr>Waterline Detection</vt:lpstr>
      <vt:lpstr>Results and Discussions </vt:lpstr>
      <vt:lpstr>PowerPoint Presentation</vt:lpstr>
      <vt:lpstr>The Experiment</vt:lpstr>
      <vt:lpstr>Distance, World-Unit Conversion, and Accuracy</vt:lpstr>
      <vt:lpstr>Rectangular Mark Proportion and Accuracy</vt:lpstr>
      <vt:lpstr>PowerPoint Presentation</vt:lpstr>
      <vt:lpstr>Video on Actual Water Level Detection Experiment in a Sink</vt:lpstr>
      <vt:lpstr>Summary</vt:lpstr>
      <vt:lpstr>Summary</vt:lpstr>
      <vt:lpstr>Future works</vt:lpstr>
      <vt:lpstr>Thank you!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Low-Cost Real-Time Water Depth Measurement System  Project Proposal</dc:title>
  <cp:lastModifiedBy>Bienvenido Jr Hiyas</cp:lastModifiedBy>
  <cp:revision>2</cp:revision>
  <dcterms:modified xsi:type="dcterms:W3CDTF">2021-10-24T11:51:47Z</dcterms:modified>
</cp:coreProperties>
</file>